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1430000" cy="8775065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1.m4a"/><Relationship Id="rId3" Type="http://schemas.openxmlformats.org/officeDocument/2006/relationships/audio" Target="../media/media11.m4a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5.m4a"/><Relationship Id="rId3" Type="http://schemas.openxmlformats.org/officeDocument/2006/relationships/audio" Target="../media/media15.m4a"/><Relationship Id="rId2" Type="http://schemas.openxmlformats.org/officeDocument/2006/relationships/hyperlink" Target="http://logs.py/" TargetMode="Externa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8.m4a"/><Relationship Id="rId2" Type="http://schemas.openxmlformats.org/officeDocument/2006/relationships/audio" Target="../media/media18.m4a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9.m4a"/><Relationship Id="rId2" Type="http://schemas.openxmlformats.org/officeDocument/2006/relationships/audio" Target="../media/media19.m4a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2.m4a"/><Relationship Id="rId2" Type="http://schemas.openxmlformats.org/officeDocument/2006/relationships/audio" Target="../media/media2.m4a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20.m4a"/><Relationship Id="rId2" Type="http://schemas.openxmlformats.org/officeDocument/2006/relationships/audio" Target="../media/media20.m4a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21.m4a"/><Relationship Id="rId2" Type="http://schemas.openxmlformats.org/officeDocument/2006/relationships/audio" Target="../media/media21.m4a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23.m4a"/><Relationship Id="rId2" Type="http://schemas.openxmlformats.org/officeDocument/2006/relationships/audio" Target="../media/media23.m4a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24.m4a"/><Relationship Id="rId2" Type="http://schemas.openxmlformats.org/officeDocument/2006/relationships/audio" Target="../media/media24.m4a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25.m4a"/><Relationship Id="rId2" Type="http://schemas.openxmlformats.org/officeDocument/2006/relationships/audio" Target="../media/media25.m4a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media" Target="../media/media5.m4a"/><Relationship Id="rId4" Type="http://schemas.openxmlformats.org/officeDocument/2006/relationships/audio" Target="../media/media5.m4a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6.m4a"/><Relationship Id="rId3" Type="http://schemas.openxmlformats.org/officeDocument/2006/relationships/audio" Target="../media/media6.m4a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7.m4a"/><Relationship Id="rId3" Type="http://schemas.openxmlformats.org/officeDocument/2006/relationships/audio" Target="../media/media7.m4a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9.m4a"/><Relationship Id="rId2" Type="http://schemas.openxmlformats.org/officeDocument/2006/relationships/audio" Target="../media/media9.m4a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0" y="1167384"/>
            <a:ext cx="11430000" cy="644042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146290" y="1167638"/>
            <a:ext cx="4283709" cy="6440170"/>
          </a:xfrm>
          <a:prstGeom prst="rect">
            <a:avLst/>
          </a:prstGeom>
        </p:spPr>
      </p:pic>
      <p:sp>
        <p:nvSpPr>
          <p:cNvPr id="6" name="textbox 6"/>
          <p:cNvSpPr/>
          <p:nvPr/>
        </p:nvSpPr>
        <p:spPr>
          <a:xfrm>
            <a:off x="679403" y="3221177"/>
            <a:ext cx="5710554" cy="23939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130" indent="3175" algn="l" rtl="0" eaLnBrk="0">
              <a:lnSpc>
                <a:spcPct val="96000"/>
              </a:lnSpc>
              <a:spcBef>
                <a:spcPts val="0"/>
              </a:spcBef>
            </a:pP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Reliable File Transfer</a:t>
            </a:r>
            <a:r>
              <a:rPr sz="3500" kern="0" spc="1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using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Go</a:t>
            </a:r>
            <a:r>
              <a:rPr sz="3500" kern="0" spc="11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-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Back</a:t>
            </a:r>
            <a:r>
              <a:rPr sz="3500" kern="0" spc="11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-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N</a:t>
            </a:r>
            <a:r>
              <a:rPr sz="3500" kern="0" spc="11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Protocol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8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  <a:spcBef>
                <a:spcPts val="515"/>
              </a:spcBef>
            </a:pPr>
            <a:r>
              <a:rPr sz="17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Student Name:</a:t>
            </a:r>
            <a:r>
              <a:rPr sz="17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10" dirty="0">
                <a:solidFill>
                  <a:srgbClr val="3A362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刘东洋 </a:t>
            </a:r>
            <a:r>
              <a:rPr sz="17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(Liu </a:t>
            </a:r>
            <a:r>
              <a:rPr sz="17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Dongyang)</a:t>
            </a:r>
            <a:endParaRPr sz="17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4605" algn="l" rtl="0" eaLnBrk="0">
              <a:lnSpc>
                <a:spcPct val="85000"/>
              </a:lnSpc>
              <a:spcBef>
                <a:spcPts val="1090"/>
              </a:spcBef>
            </a:pPr>
            <a:r>
              <a:rPr sz="17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Course Name: Computer Networks</a:t>
            </a:r>
            <a:r>
              <a:rPr sz="17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202</a:t>
            </a:r>
            <a:r>
              <a:rPr sz="17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3-2024-2</a:t>
            </a:r>
            <a:endParaRPr sz="17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05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3495" algn="l" rtl="0" eaLnBrk="0">
              <a:lnSpc>
                <a:spcPts val="2260"/>
              </a:lnSpc>
              <a:spcBef>
                <a:spcPts val="0"/>
              </a:spcBef>
            </a:pPr>
            <a:r>
              <a:rPr sz="17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Instructor: </a:t>
            </a:r>
            <a:r>
              <a:rPr sz="1700" kern="0" spc="-20" dirty="0">
                <a:solidFill>
                  <a:srgbClr val="3A362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阮思捷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5501436" y="7184034"/>
            <a:ext cx="448309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录音 (15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56445" y="56324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 100"/>
          <p:cNvSpPr/>
          <p:nvPr/>
        </p:nvSpPr>
        <p:spPr>
          <a:xfrm>
            <a:off x="0" y="196596"/>
            <a:ext cx="11430000" cy="8382000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2" name="picture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55965" y="2166632"/>
            <a:ext cx="6205131" cy="5120182"/>
          </a:xfrm>
          <a:prstGeom prst="rect">
            <a:avLst/>
          </a:prstGeom>
        </p:spPr>
      </p:pic>
      <p:sp>
        <p:nvSpPr>
          <p:cNvPr id="104" name="textbox 104"/>
          <p:cNvSpPr/>
          <p:nvPr/>
        </p:nvSpPr>
        <p:spPr>
          <a:xfrm>
            <a:off x="1651070" y="796559"/>
            <a:ext cx="5189854" cy="10947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765" algn="l" rtl="0" eaLnBrk="0">
              <a:lnSpc>
                <a:spcPct val="86000"/>
              </a:lnSpc>
            </a:pPr>
            <a:r>
              <a:rPr sz="35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Implementation I</a:t>
            </a: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nsights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7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  <a:spcBef>
                <a:spcPts val="0"/>
              </a:spcBef>
            </a:pPr>
            <a:r>
              <a:rPr sz="21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CRC</a:t>
            </a:r>
            <a:r>
              <a:rPr sz="2100" kern="0" spc="5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-</a:t>
            </a:r>
            <a:r>
              <a:rPr sz="21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CCITT</a:t>
            </a:r>
            <a:r>
              <a:rPr sz="2100" kern="0" spc="5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:</a:t>
            </a:r>
            <a:endParaRPr sz="2100" dirty="0">
              <a:latin typeface="Lora"/>
              <a:ea typeface="Lora"/>
              <a:cs typeface="Lora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1642883" y="7507178"/>
            <a:ext cx="8138159" cy="556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635" algn="l" rtl="0" eaLnBrk="0">
              <a:lnSpc>
                <a:spcPct val="124000"/>
              </a:lnSpc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CRC-CCITT (Cyclic Redundancy Check) algorithm is utilized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 i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mplement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checksum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functionality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within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PDU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frames.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This helps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detect and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correct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 may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occur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during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ission process.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08" name="textbox 108"/>
          <p:cNvSpPr/>
          <p:nvPr/>
        </p:nvSpPr>
        <p:spPr>
          <a:xfrm>
            <a:off x="5441899" y="8154822"/>
            <a:ext cx="567690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24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80905" y="79629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77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 110"/>
          <p:cNvSpPr/>
          <p:nvPr/>
        </p:nvSpPr>
        <p:spPr>
          <a:xfrm>
            <a:off x="0" y="976883"/>
            <a:ext cx="11430000" cy="682142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" name="textbox 112"/>
          <p:cNvSpPr/>
          <p:nvPr/>
        </p:nvSpPr>
        <p:spPr>
          <a:xfrm>
            <a:off x="1646887" y="5860612"/>
            <a:ext cx="7982584" cy="1422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20" algn="l" rtl="0" eaLnBrk="0">
              <a:lnSpc>
                <a:spcPts val="1805"/>
              </a:lnSpc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Each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script utilizes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core host module by incorporating a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 import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statement (import host) at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6510" indent="1905" algn="l" rtl="0" eaLnBrk="0">
              <a:lnSpc>
                <a:spcPct val="124000"/>
              </a:lnSpc>
              <a:spcBef>
                <a:spcPts val="45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beginning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file.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Within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these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scripts, a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specific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class is instantiated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from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ho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 module, and is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initialized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 relevant parameters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such as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configuration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 paths.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These parameter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define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9050" indent="-6350" algn="l" rtl="0" eaLnBrk="0">
              <a:lnSpc>
                <a:spcPct val="124000"/>
              </a:lnSpc>
              <a:spcBef>
                <a:spcPts val="40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operational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settings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each host,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such as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ports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sending and receiving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whic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correspond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host_send and host_recv as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specified in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configu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ration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pic>
        <p:nvPicPr>
          <p:cNvPr id="114" name="picture 1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17470" y="3327603"/>
            <a:ext cx="5063083" cy="2179408"/>
          </a:xfrm>
          <a:prstGeom prst="rect">
            <a:avLst/>
          </a:prstGeom>
        </p:spPr>
      </p:pic>
      <p:sp>
        <p:nvSpPr>
          <p:cNvPr id="116" name="textbox 116"/>
          <p:cNvSpPr/>
          <p:nvPr/>
        </p:nvSpPr>
        <p:spPr>
          <a:xfrm>
            <a:off x="1643611" y="1567335"/>
            <a:ext cx="7868284" cy="14573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3655" algn="l" rtl="0" eaLnBrk="0">
              <a:lnSpc>
                <a:spcPct val="86000"/>
              </a:lnSpc>
            </a:pPr>
            <a:r>
              <a:rPr sz="35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System De</a:t>
            </a: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ployment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indent="-3175" algn="l" rtl="0" eaLnBrk="0">
              <a:lnSpc>
                <a:spcPct val="130000"/>
              </a:lnSpc>
              <a:spcBef>
                <a:spcPts val="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effectively deploy and utilize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two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separate Python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scripts are crafted, each representing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distinct network host.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pic>
        <p:nvPicPr>
          <p:cNvPr id="118" name="picture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23315" y="3327603"/>
            <a:ext cx="1646452" cy="2179408"/>
          </a:xfrm>
          <a:prstGeom prst="rect">
            <a:avLst/>
          </a:prstGeom>
        </p:spPr>
      </p:pic>
      <p:sp>
        <p:nvSpPr>
          <p:cNvPr id="120" name="textbox 120"/>
          <p:cNvSpPr/>
          <p:nvPr/>
        </p:nvSpPr>
        <p:spPr>
          <a:xfrm>
            <a:off x="5441899" y="7374534"/>
            <a:ext cx="567690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25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29775" y="58547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 122"/>
          <p:cNvSpPr/>
          <p:nvPr/>
        </p:nvSpPr>
        <p:spPr>
          <a:xfrm>
            <a:off x="0" y="1167384"/>
            <a:ext cx="11430000" cy="644042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4" name="picture 1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55965" y="4231881"/>
            <a:ext cx="8137093" cy="2436367"/>
          </a:xfrm>
          <a:prstGeom prst="rect">
            <a:avLst/>
          </a:prstGeom>
        </p:spPr>
      </p:pic>
      <p:sp>
        <p:nvSpPr>
          <p:cNvPr id="126" name="textbox 126"/>
          <p:cNvSpPr/>
          <p:nvPr/>
        </p:nvSpPr>
        <p:spPr>
          <a:xfrm>
            <a:off x="1643611" y="2195616"/>
            <a:ext cx="8136255" cy="18173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3655" algn="l" rtl="0" eaLnBrk="0">
              <a:lnSpc>
                <a:spcPct val="86000"/>
              </a:lnSpc>
            </a:pPr>
            <a:r>
              <a:rPr sz="35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System De</a:t>
            </a: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ployment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7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10795" algn="l" rtl="0" eaLnBrk="0">
              <a:lnSpc>
                <a:spcPct val="125000"/>
              </a:lnSpc>
              <a:spcBef>
                <a:spcPts val="42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 practical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terms,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deployment invol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ves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setting up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send and receive paths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within each host instance.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parameters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these paths dictate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whe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should be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from and received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3495" algn="l" rtl="0" eaLnBrk="0">
              <a:lnSpc>
                <a:spcPts val="1805"/>
              </a:lnSpc>
              <a:spcBef>
                <a:spcPts val="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Below is a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conceptual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example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 illustrates how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confi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gure and initiate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each host: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28" name="textbox 128"/>
          <p:cNvSpPr/>
          <p:nvPr/>
        </p:nvSpPr>
        <p:spPr>
          <a:xfrm>
            <a:off x="5441899" y="7184034"/>
            <a:ext cx="567690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26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2970" y="6718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 130"/>
          <p:cNvSpPr/>
          <p:nvPr/>
        </p:nvSpPr>
        <p:spPr>
          <a:xfrm>
            <a:off x="0" y="1167384"/>
            <a:ext cx="11430000" cy="644042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2" name="picture 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55965" y="3118383"/>
            <a:ext cx="8137093" cy="2303131"/>
          </a:xfrm>
          <a:prstGeom prst="rect">
            <a:avLst/>
          </a:prstGeom>
        </p:spPr>
      </p:pic>
      <p:sp>
        <p:nvSpPr>
          <p:cNvPr id="134" name="textbox 134"/>
          <p:cNvSpPr/>
          <p:nvPr/>
        </p:nvSpPr>
        <p:spPr>
          <a:xfrm>
            <a:off x="1642871" y="5641880"/>
            <a:ext cx="8048625" cy="8851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11430" algn="l" rtl="0" eaLnBrk="0">
              <a:lnSpc>
                <a:spcPct val="134000"/>
              </a:lnSpc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From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screenshot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showing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sending PDUs (Protocol Data Unit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s),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process is mostly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consistent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without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any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visible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errors. Each line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shows a PDU bein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 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timestamp, indicating a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steady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stream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transmission.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36" name="textbox 136"/>
          <p:cNvSpPr/>
          <p:nvPr/>
        </p:nvSpPr>
        <p:spPr>
          <a:xfrm>
            <a:off x="1648526" y="2366927"/>
            <a:ext cx="4718050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Testing</a:t>
            </a:r>
            <a:r>
              <a:rPr sz="3500" kern="0" spc="2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and</a:t>
            </a:r>
            <a:r>
              <a:rPr sz="3500" kern="0" spc="2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Validation</a:t>
            </a:r>
            <a:endParaRPr sz="3500" dirty="0">
              <a:latin typeface="Lora"/>
              <a:ea typeface="Lora"/>
              <a:cs typeface="Lora"/>
            </a:endParaRPr>
          </a:p>
        </p:txBody>
      </p:sp>
      <p:sp>
        <p:nvSpPr>
          <p:cNvPr id="138" name="textbox 138"/>
          <p:cNvSpPr/>
          <p:nvPr/>
        </p:nvSpPr>
        <p:spPr>
          <a:xfrm>
            <a:off x="5441899" y="7184034"/>
            <a:ext cx="567690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27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2970" y="6718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8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 140"/>
          <p:cNvSpPr/>
          <p:nvPr/>
        </p:nvSpPr>
        <p:spPr>
          <a:xfrm>
            <a:off x="0" y="1167384"/>
            <a:ext cx="11430000" cy="644042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2" name="picture 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55965" y="2994660"/>
            <a:ext cx="8137093" cy="2255545"/>
          </a:xfrm>
          <a:prstGeom prst="rect">
            <a:avLst/>
          </a:prstGeom>
        </p:spPr>
      </p:pic>
      <p:sp>
        <p:nvSpPr>
          <p:cNvPr id="144" name="textbox 144"/>
          <p:cNvSpPr/>
          <p:nvPr/>
        </p:nvSpPr>
        <p:spPr>
          <a:xfrm>
            <a:off x="1643611" y="5480082"/>
            <a:ext cx="8111490" cy="11271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29000"/>
              </a:lnSpc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second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screenshot, however,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shows repeated "Numb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error"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entries during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receiving process.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This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suggests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there is an issue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equencing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 received PDUs, it means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succeed in implementing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-7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generator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 method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 allows random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generation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 PDU, errors and PDU loss based on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percentage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(n%) given in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configuration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46" name="textbox 146"/>
          <p:cNvSpPr/>
          <p:nvPr/>
        </p:nvSpPr>
        <p:spPr>
          <a:xfrm>
            <a:off x="1648526" y="2243204"/>
            <a:ext cx="4718050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Testing</a:t>
            </a:r>
            <a:r>
              <a:rPr sz="3500" kern="0" spc="2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and</a:t>
            </a:r>
            <a:r>
              <a:rPr sz="3500" kern="0" spc="2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Validation</a:t>
            </a:r>
            <a:endParaRPr sz="3500" dirty="0">
              <a:latin typeface="Lora"/>
              <a:ea typeface="Lora"/>
              <a:cs typeface="Lora"/>
            </a:endParaRPr>
          </a:p>
        </p:txBody>
      </p:sp>
      <p:sp>
        <p:nvSpPr>
          <p:cNvPr id="148" name="textbox 148"/>
          <p:cNvSpPr/>
          <p:nvPr/>
        </p:nvSpPr>
        <p:spPr>
          <a:xfrm>
            <a:off x="5441899" y="7184034"/>
            <a:ext cx="567690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28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54870" y="6718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150"/>
          <p:cNvSpPr/>
          <p:nvPr/>
        </p:nvSpPr>
        <p:spPr>
          <a:xfrm>
            <a:off x="0" y="1078996"/>
            <a:ext cx="11430000" cy="661720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2" name="picture 1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55965" y="3001443"/>
            <a:ext cx="6443052" cy="4187506"/>
          </a:xfrm>
          <a:prstGeom prst="rect">
            <a:avLst/>
          </a:prstGeom>
        </p:spPr>
      </p:pic>
      <p:sp>
        <p:nvSpPr>
          <p:cNvPr id="154" name="textbox 154"/>
          <p:cNvSpPr/>
          <p:nvPr/>
        </p:nvSpPr>
        <p:spPr>
          <a:xfrm>
            <a:off x="1643747" y="1678956"/>
            <a:ext cx="7028815" cy="11131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2385" algn="l" rtl="0" eaLnBrk="0">
              <a:lnSpc>
                <a:spcPct val="86000"/>
              </a:lnSpc>
            </a:pP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Results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and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Analysis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6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119000"/>
              </a:lnSpc>
              <a:spcBef>
                <a:spcPts val="5"/>
              </a:spcBef>
            </a:pPr>
            <a:r>
              <a:rPr sz="17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We use</a:t>
            </a:r>
            <a:r>
              <a:rPr sz="1700" kern="0" spc="-1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Analyzing</a:t>
            </a:r>
            <a:r>
              <a:rPr sz="1700" b="1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b="1" u="sng" kern="0" spc="-30" dirty="0">
                <a:solidFill>
                  <a:srgbClr val="37512E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  <a:hlinkClick r:id="rId2">
                  <a:extLst>
                    <a:ext uri="{DAF060AB-1E55-43B9-8AAB-6FB025537F2F}">
                      <wpsdc:hlinkClr xmlns:wpsdc="http://www.wps.cn/officeDocument/2017/drawingmlCustomData" val="37512E"/>
                      <wpsdc:folHlinkClr xmlns:wpsdc="http://www.wps.cn/officeDocument/2017/drawingmlCustomData" val="37512E"/>
                      <wpsdc:hlinkUnderline xmlns:wpsdc="http://www.wps.cn/officeDocument/2017/drawingmlCustomData" val="0"/>
                    </a:ext>
                  </a:extLst>
                </a:hlinkClick>
              </a:rPr>
              <a:t>logs.py</a:t>
            </a:r>
            <a:r>
              <a:rPr sz="1700" b="1" kern="0" spc="-100" dirty="0">
                <a:solidFill>
                  <a:srgbClr val="37512E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 analyze</a:t>
            </a:r>
            <a:r>
              <a:rPr sz="17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log</a:t>
            </a:r>
            <a:r>
              <a:rPr sz="17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 and generate</a:t>
            </a:r>
            <a:r>
              <a:rPr sz="17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HotMa</a:t>
            </a:r>
            <a:r>
              <a:rPr sz="17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p.</a:t>
            </a:r>
            <a:endParaRPr sz="17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56" name="textbox 156"/>
          <p:cNvSpPr/>
          <p:nvPr/>
        </p:nvSpPr>
        <p:spPr>
          <a:xfrm>
            <a:off x="5441899" y="7272426"/>
            <a:ext cx="567690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29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7395" y="58356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8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 158"/>
          <p:cNvSpPr/>
          <p:nvPr/>
        </p:nvSpPr>
        <p:spPr>
          <a:xfrm>
            <a:off x="0" y="641603"/>
            <a:ext cx="11430000" cy="7491984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0" name="picture 1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55965" y="1993037"/>
            <a:ext cx="8137093" cy="4063783"/>
          </a:xfrm>
          <a:prstGeom prst="rect">
            <a:avLst/>
          </a:prstGeom>
        </p:spPr>
      </p:pic>
      <p:sp>
        <p:nvSpPr>
          <p:cNvPr id="162" name="textbox 162"/>
          <p:cNvSpPr/>
          <p:nvPr/>
        </p:nvSpPr>
        <p:spPr>
          <a:xfrm>
            <a:off x="1643611" y="6329283"/>
            <a:ext cx="8091805" cy="12877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590" algn="l" rtl="0" eaLnBrk="0">
              <a:lnSpc>
                <a:spcPct val="88000"/>
              </a:lnSpc>
            </a:pPr>
            <a:r>
              <a:rPr sz="1300" b="1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Efficiency Heatmap</a:t>
            </a:r>
            <a:r>
              <a:rPr sz="1300" b="1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300" b="1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</a:t>
            </a:r>
            <a:r>
              <a:rPr sz="13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alysis</a:t>
            </a:r>
            <a:endParaRPr sz="13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4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225" indent="-9525" algn="l" rtl="0" eaLnBrk="0">
              <a:lnSpc>
                <a:spcPct val="122000"/>
              </a:lnSpc>
              <a:spcBef>
                <a:spcPts val="43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heatmap (Figure 1) presents a comparative</a:t>
            </a:r>
            <a:r>
              <a:rPr sz="14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view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efficiency across different configurations.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x-axi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represents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</a:t>
            </a:r>
            <a:r>
              <a:rPr sz="1400" b="1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values,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while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y-axis represents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.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color intens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ity indicates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relative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28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ts val="1805"/>
              </a:lnSpc>
              <a:spcBef>
                <a:spcPts val="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efficiency,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deeper blues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signifying higher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efficiency and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darker reds indicating lower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efficiency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64" name="textbox 164"/>
          <p:cNvSpPr/>
          <p:nvPr/>
        </p:nvSpPr>
        <p:spPr>
          <a:xfrm>
            <a:off x="1663543" y="1241566"/>
            <a:ext cx="4251325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Results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and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Analysis</a:t>
            </a:r>
            <a:endParaRPr sz="3500" dirty="0">
              <a:latin typeface="Lora"/>
              <a:ea typeface="Lora"/>
              <a:cs typeface="Lora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5441899" y="7709814"/>
            <a:ext cx="567690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30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2970" y="14605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07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 168"/>
          <p:cNvSpPr/>
          <p:nvPr/>
        </p:nvSpPr>
        <p:spPr>
          <a:xfrm>
            <a:off x="0" y="0"/>
            <a:ext cx="11430000" cy="8775192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0" name="picture 1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55965" y="1351433"/>
            <a:ext cx="8137093" cy="4063783"/>
          </a:xfrm>
          <a:prstGeom prst="rect">
            <a:avLst/>
          </a:prstGeom>
        </p:spPr>
      </p:pic>
      <p:sp>
        <p:nvSpPr>
          <p:cNvPr id="172" name="textbox 172"/>
          <p:cNvSpPr/>
          <p:nvPr/>
        </p:nvSpPr>
        <p:spPr>
          <a:xfrm>
            <a:off x="1639060" y="5687679"/>
            <a:ext cx="7827644" cy="2580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20" algn="l" rtl="0" eaLnBrk="0">
              <a:lnSpc>
                <a:spcPct val="87000"/>
              </a:lnSpc>
            </a:pPr>
            <a:r>
              <a:rPr sz="1300" b="1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Observations</a:t>
            </a:r>
            <a:r>
              <a:rPr sz="13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:</a:t>
            </a:r>
            <a:endParaRPr sz="13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4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145" indent="10795" algn="l" rtl="0" eaLnBrk="0">
              <a:lnSpc>
                <a:spcPct val="122000"/>
              </a:lnSpc>
              <a:spcBef>
                <a:spcPts val="43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 a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setting of</a:t>
            </a:r>
            <a:r>
              <a:rPr sz="14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200ms,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efficiency remains relatively high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 both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 of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8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 16,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slight advantage observed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 16.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145" indent="10795" algn="l" rtl="0" eaLnBrk="0">
              <a:lnSpc>
                <a:spcPct val="124000"/>
              </a:lnSpc>
              <a:spcBef>
                <a:spcPts val="42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Increasing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400ms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shows a modest increase in efficiency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 16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whereas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there is a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slight dec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rease in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efficiency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8.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035" indent="-13970" algn="l" rtl="0" eaLnBrk="0">
              <a:lnSpc>
                <a:spcPct val="125000"/>
              </a:lnSpc>
              <a:spcBef>
                <a:spcPts val="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At a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set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ting of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600ms,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there is a marked decrease in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efficiency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 both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configurations,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particularly</a:t>
            </a:r>
            <a:r>
              <a:rPr sz="14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 16.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74" name="textbox 174"/>
          <p:cNvSpPr/>
          <p:nvPr/>
        </p:nvSpPr>
        <p:spPr>
          <a:xfrm>
            <a:off x="1663543" y="599963"/>
            <a:ext cx="4251325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Results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and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Analysis</a:t>
            </a:r>
            <a:endParaRPr sz="3500" dirty="0">
              <a:latin typeface="Lora"/>
              <a:ea typeface="Lora"/>
              <a:cs typeface="Lora"/>
            </a:endParaRPr>
          </a:p>
        </p:txBody>
      </p:sp>
      <p:sp>
        <p:nvSpPr>
          <p:cNvPr id="176" name="textbox 176"/>
          <p:cNvSpPr/>
          <p:nvPr/>
        </p:nvSpPr>
        <p:spPr>
          <a:xfrm>
            <a:off x="5441899" y="8351418"/>
            <a:ext cx="567690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31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7395" y="85598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2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 178"/>
          <p:cNvSpPr/>
          <p:nvPr/>
        </p:nvSpPr>
        <p:spPr>
          <a:xfrm>
            <a:off x="0" y="1167384"/>
            <a:ext cx="11430000" cy="644042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0" name="picture 1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147103" y="1167638"/>
            <a:ext cx="4282896" cy="6440170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674217" y="2033819"/>
            <a:ext cx="5730875" cy="47923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3020" algn="l" rtl="0" eaLnBrk="0">
              <a:lnSpc>
                <a:spcPct val="86000"/>
              </a:lnSpc>
            </a:pP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Results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and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Analysis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225" algn="l" rtl="0" eaLnBrk="0">
              <a:lnSpc>
                <a:spcPct val="90000"/>
              </a:lnSpc>
              <a:spcBef>
                <a:spcPts val="390"/>
              </a:spcBef>
            </a:pPr>
            <a:r>
              <a:rPr sz="13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Log File Data Correlation</a:t>
            </a:r>
            <a:endParaRPr sz="13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5080" algn="l" rtl="0" eaLnBrk="0">
              <a:lnSpc>
                <a:spcPct val="124000"/>
              </a:lnSpc>
              <a:spcBef>
                <a:spcPts val="42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Correlating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these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findings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data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from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log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files (42831_log.csv),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we noticed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ollowing: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3690" indent="-291465" algn="l" rtl="0" eaLnBrk="0">
              <a:lnSpc>
                <a:spcPct val="127000"/>
              </a:lnSpc>
              <a:spcBef>
                <a:spcPts val="425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1.</a:t>
            </a:r>
            <a:r>
              <a:rPr sz="1400" kern="0" spc="17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 moderate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 of 16 and a lower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threshold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200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ms</a:t>
            </a:r>
            <a:r>
              <a:rPr sz="14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yield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high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ency,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suggesting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protocol's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capability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 promptly address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packet loss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while maintaining a high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throu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ghput.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313690" indent="-299085" algn="l" rtl="0" eaLnBrk="0">
              <a:lnSpc>
                <a:spcPct val="127000"/>
              </a:lnSpc>
              <a:spcBef>
                <a:spcPts val="1020"/>
              </a:spcBef>
            </a:pP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2.</a:t>
            </a:r>
            <a:r>
              <a:rPr sz="1400" kern="0" spc="1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 increasing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meout</a:t>
            </a:r>
            <a:r>
              <a:rPr sz="14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values,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efficiency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diminishes,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especially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larger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SWSize.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This may be attributed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 a delayed respon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</a:t>
            </a:r>
            <a:r>
              <a:rPr sz="14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recovery, adversely affecting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overall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transmission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iciency.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01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02895" indent="-290195" algn="l" rtl="0" eaLnBrk="0">
              <a:lnSpc>
                <a:spcPct val="127000"/>
              </a:lnSpc>
              <a:spcBef>
                <a:spcPts val="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3.   Neither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too large nor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too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small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 proved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optimal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iency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enhancement.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mid-range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 likely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strikes a balance between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transmission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stability a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nd avoiding unnecessary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delays.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84" name="textbox 184"/>
          <p:cNvSpPr/>
          <p:nvPr/>
        </p:nvSpPr>
        <p:spPr>
          <a:xfrm>
            <a:off x="5441899" y="7184034"/>
            <a:ext cx="567690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32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6940" y="6718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6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 186"/>
          <p:cNvSpPr/>
          <p:nvPr/>
        </p:nvSpPr>
        <p:spPr>
          <a:xfrm>
            <a:off x="0" y="495300"/>
            <a:ext cx="11430000" cy="7784592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8" name="picture 1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55965" y="1846733"/>
            <a:ext cx="8137093" cy="4063783"/>
          </a:xfrm>
          <a:prstGeom prst="rect">
            <a:avLst/>
          </a:prstGeom>
        </p:spPr>
      </p:pic>
      <p:sp>
        <p:nvSpPr>
          <p:cNvPr id="190" name="textbox 190"/>
          <p:cNvSpPr/>
          <p:nvPr/>
        </p:nvSpPr>
        <p:spPr>
          <a:xfrm>
            <a:off x="1641058" y="6182979"/>
            <a:ext cx="8052434" cy="15887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130" algn="l" rtl="0" eaLnBrk="0">
              <a:lnSpc>
                <a:spcPct val="88000"/>
              </a:lnSpc>
            </a:pPr>
            <a:r>
              <a:rPr sz="1300" b="1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Efficiency Heatmap</a:t>
            </a:r>
            <a:r>
              <a:rPr sz="1300" b="1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300" b="1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</a:t>
            </a:r>
            <a:r>
              <a:rPr sz="13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alysis</a:t>
            </a:r>
            <a:endParaRPr sz="13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2540" algn="l" rtl="0" eaLnBrk="0">
              <a:lnSpc>
                <a:spcPct val="131000"/>
              </a:lnSpc>
              <a:spcBef>
                <a:spcPts val="5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second heatmap (Figure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2)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shows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error rates as determined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from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</a:t>
            </a:r>
            <a:r>
              <a:rPr sz="1400" b="1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receiver's log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data. Here,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x-axis represents different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</a:t>
            </a:r>
            <a:r>
              <a:rPr sz="1400" b="1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values, a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y-axis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shows different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sliding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window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sizes (</a:t>
            </a:r>
            <a:r>
              <a:rPr sz="1400" b="1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).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color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gradient represen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 rate,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darker red indicating a higher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 rate and darker blue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indicating a lo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wer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 rate.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92" name="textbox 192"/>
          <p:cNvSpPr/>
          <p:nvPr/>
        </p:nvSpPr>
        <p:spPr>
          <a:xfrm>
            <a:off x="1663543" y="1095263"/>
            <a:ext cx="4251325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Results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and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Analysis</a:t>
            </a:r>
            <a:endParaRPr sz="3500" dirty="0">
              <a:latin typeface="Lora"/>
              <a:ea typeface="Lora"/>
              <a:cs typeface="Lora"/>
            </a:endParaRPr>
          </a:p>
        </p:txBody>
      </p:sp>
      <p:sp>
        <p:nvSpPr>
          <p:cNvPr id="194" name="textbox 194"/>
          <p:cNvSpPr/>
          <p:nvPr/>
        </p:nvSpPr>
        <p:spPr>
          <a:xfrm>
            <a:off x="5441899" y="7856118"/>
            <a:ext cx="567690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33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7750" y="109537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0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167383"/>
            <a:ext cx="11430000" cy="6440424"/>
          </a:xfrm>
          <a:prstGeom prst="rect">
            <a:avLst/>
          </a:prstGeom>
        </p:spPr>
      </p:pic>
      <p:sp>
        <p:nvSpPr>
          <p:cNvPr id="12" name="textbox 12"/>
          <p:cNvSpPr/>
          <p:nvPr/>
        </p:nvSpPr>
        <p:spPr>
          <a:xfrm>
            <a:off x="7194906" y="3270656"/>
            <a:ext cx="2598420" cy="3083560"/>
          </a:xfrm>
          <a:prstGeom prst="rect">
            <a:avLst/>
          </a:prstGeom>
          <a:solidFill>
            <a:srgbClr val="F6E9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2880" algn="l" rtl="0" eaLnBrk="0">
              <a:lnSpc>
                <a:spcPct val="88000"/>
              </a:lnSpc>
            </a:pPr>
            <a:r>
              <a:rPr sz="1700" kern="0" spc="5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Addressin</a:t>
            </a:r>
            <a:r>
              <a:rPr sz="1700" kern="0" spc="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g Real-</a:t>
            </a:r>
            <a:endParaRPr sz="1700" dirty="0">
              <a:latin typeface="Lora"/>
              <a:ea typeface="Lora"/>
              <a:cs typeface="Lora"/>
            </a:endParaRPr>
          </a:p>
          <a:p>
            <a:pPr marL="185420" algn="l" rtl="0" eaLnBrk="0">
              <a:lnSpc>
                <a:spcPts val="2250"/>
              </a:lnSpc>
              <a:spcBef>
                <a:spcPts val="55"/>
              </a:spcBef>
            </a:pPr>
            <a:r>
              <a:rPr sz="1700" kern="0" spc="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World Challen</a:t>
            </a: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ges</a:t>
            </a:r>
            <a:endParaRPr sz="1700" dirty="0">
              <a:latin typeface="Lora"/>
              <a:ea typeface="Lora"/>
              <a:cs typeface="Lora"/>
            </a:endParaRPr>
          </a:p>
          <a:p>
            <a:pPr marL="188595" indent="635" algn="l" rtl="0" eaLnBrk="0">
              <a:lnSpc>
                <a:spcPct val="133000"/>
              </a:lnSpc>
              <a:spcBef>
                <a:spcPts val="111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project aim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tackle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challenges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 reliable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transmission in real-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88595" algn="l" rtl="0" eaLnBrk="0">
              <a:lnSpc>
                <a:spcPts val="1805"/>
              </a:lnSpc>
              <a:spcBef>
                <a:spcPts val="20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world network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92405" algn="l" rtl="0" eaLnBrk="0">
              <a:lnSpc>
                <a:spcPts val="2325"/>
              </a:lnSpc>
            </a:pP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environment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4425429" y="3270656"/>
            <a:ext cx="2588895" cy="3083560"/>
          </a:xfrm>
          <a:prstGeom prst="rect">
            <a:avLst/>
          </a:prstGeom>
          <a:solidFill>
            <a:srgbClr val="F6E9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3040" algn="l" rtl="0" eaLnBrk="0">
              <a:lnSpc>
                <a:spcPct val="88000"/>
              </a:lnSpc>
            </a:pPr>
            <a:r>
              <a:rPr sz="17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Effective for</a:t>
            </a:r>
            <a:endParaRPr sz="1700" dirty="0">
              <a:latin typeface="Lora"/>
              <a:ea typeface="Lora"/>
              <a:cs typeface="Lora"/>
            </a:endParaRPr>
          </a:p>
          <a:p>
            <a:pPr marL="187325" algn="l" rtl="0" eaLnBrk="0">
              <a:lnSpc>
                <a:spcPct val="87000"/>
              </a:lnSpc>
              <a:spcBef>
                <a:spcPts val="475"/>
              </a:spcBef>
            </a:pPr>
            <a:r>
              <a:rPr sz="1700" kern="0" spc="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Unreliable Net</a:t>
            </a: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works</a:t>
            </a:r>
            <a:endParaRPr sz="1700" dirty="0">
              <a:latin typeface="Lora"/>
              <a:ea typeface="Lora"/>
              <a:cs typeface="Lora"/>
            </a:endParaRPr>
          </a:p>
          <a:p>
            <a:pPr marL="192405" indent="-6985" algn="l" rtl="0" eaLnBrk="0">
              <a:lnSpc>
                <a:spcPct val="133000"/>
              </a:lnSpc>
              <a:spcBef>
                <a:spcPts val="119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This approach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is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chosen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its effectiveness in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managing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reliable data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sfer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over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89865" indent="3810" algn="l" rtl="0" eaLnBrk="0">
              <a:lnSpc>
                <a:spcPct val="132000"/>
              </a:lnSpc>
              <a:spcBef>
                <a:spcPts val="21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unreliable networks,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which is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common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scenario in re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al-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84785" algn="l" rtl="0" eaLnBrk="0">
              <a:lnSpc>
                <a:spcPts val="1805"/>
              </a:lnSpc>
              <a:spcBef>
                <a:spcPts val="12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world network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07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8595" algn="l" rtl="0" eaLnBrk="0">
              <a:lnSpc>
                <a:spcPts val="1805"/>
              </a:lnSpc>
              <a:spcBef>
                <a:spcPts val="0"/>
              </a:spcBef>
            </a:pP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communicat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ions.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1655965" y="3270656"/>
            <a:ext cx="2588895" cy="3083560"/>
          </a:xfrm>
          <a:prstGeom prst="rect">
            <a:avLst/>
          </a:prstGeom>
          <a:solidFill>
            <a:srgbClr val="F6E9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9230" algn="l" rtl="0" eaLnBrk="0">
              <a:lnSpc>
                <a:spcPct val="88000"/>
              </a:lnSpc>
            </a:pP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Reliable File</a:t>
            </a:r>
            <a:r>
              <a:rPr sz="1700" kern="0" spc="5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Trans</a:t>
            </a:r>
            <a:r>
              <a:rPr sz="17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fer</a:t>
            </a:r>
            <a:endParaRPr sz="1700" dirty="0">
              <a:latin typeface="Lora"/>
              <a:ea typeface="Lora"/>
              <a:cs typeface="Lora"/>
            </a:endParaRPr>
          </a:p>
          <a:p>
            <a:pPr marL="182245" algn="l" rtl="0" eaLnBrk="0">
              <a:lnSpc>
                <a:spcPts val="1805"/>
              </a:lnSpc>
              <a:spcBef>
                <a:spcPts val="1205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project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focuses on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81610" indent="7620" algn="l" rtl="0" eaLnBrk="0">
              <a:lnSpc>
                <a:spcPct val="128000"/>
              </a:lnSpc>
              <a:spcBef>
                <a:spcPts val="525"/>
              </a:spcBef>
            </a:pP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implementing a r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eliable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transfer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 between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two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hosts, Ho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st1 and Host2,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23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1770" indent="-1270" algn="l" rtl="0" eaLnBrk="0">
              <a:lnSpc>
                <a:spcPct val="122000"/>
              </a:lnSpc>
              <a:spcBef>
                <a:spcPts val="0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using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Go-Back-N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(GBN)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protocol.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18" name="textbox 18"/>
          <p:cNvSpPr/>
          <p:nvPr/>
        </p:nvSpPr>
        <p:spPr>
          <a:xfrm>
            <a:off x="1663543" y="2521961"/>
            <a:ext cx="3636645" cy="471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  <a:spcBef>
                <a:spcPts val="0"/>
              </a:spcBef>
            </a:pP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Project Overview</a:t>
            </a:r>
            <a:endParaRPr sz="3500" dirty="0">
              <a:latin typeface="Lora"/>
              <a:ea typeface="Lora"/>
              <a:cs typeface="Lora"/>
            </a:endParaRPr>
          </a:p>
        </p:txBody>
      </p:sp>
      <p:sp>
        <p:nvSpPr>
          <p:cNvPr id="20" name="textbox 20"/>
          <p:cNvSpPr/>
          <p:nvPr/>
        </p:nvSpPr>
        <p:spPr>
          <a:xfrm>
            <a:off x="5492089" y="7184847"/>
            <a:ext cx="457834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录音 (16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3605" y="6718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 196"/>
          <p:cNvSpPr/>
          <p:nvPr/>
        </p:nvSpPr>
        <p:spPr>
          <a:xfrm>
            <a:off x="0" y="0"/>
            <a:ext cx="11430000" cy="8775192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8" name="picture 1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55965" y="1351433"/>
            <a:ext cx="8137093" cy="4063783"/>
          </a:xfrm>
          <a:prstGeom prst="rect">
            <a:avLst/>
          </a:prstGeom>
        </p:spPr>
      </p:pic>
      <p:sp>
        <p:nvSpPr>
          <p:cNvPr id="200" name="textbox 200"/>
          <p:cNvSpPr/>
          <p:nvPr/>
        </p:nvSpPr>
        <p:spPr>
          <a:xfrm>
            <a:off x="1639061" y="5687679"/>
            <a:ext cx="8147050" cy="2580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20" algn="l" rtl="0" eaLnBrk="0">
              <a:lnSpc>
                <a:spcPct val="87000"/>
              </a:lnSpc>
            </a:pPr>
            <a:r>
              <a:rPr sz="1300" b="1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Observations</a:t>
            </a:r>
            <a:r>
              <a:rPr sz="13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:</a:t>
            </a:r>
            <a:endParaRPr sz="13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4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035" indent="-13970" algn="l" rtl="0" eaLnBrk="0">
              <a:lnSpc>
                <a:spcPct val="122000"/>
              </a:lnSpc>
              <a:spcBef>
                <a:spcPts val="43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At a SWSiz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 of</a:t>
            </a:r>
            <a:r>
              <a:rPr sz="14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8 and 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200ms,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see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 relatively low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 rate (0.191292),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suggesting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protocol is able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efficiently ma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nage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smaller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window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size and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quicker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035" indent="-10160" algn="l" rtl="0" eaLnBrk="0">
              <a:lnSpc>
                <a:spcPct val="124000"/>
              </a:lnSpc>
              <a:spcBef>
                <a:spcPts val="42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When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 increases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400ms,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there's a decrease in error rate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(0.075963), possibly due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having more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correct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errors, but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rate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still low, indicating effective error handling.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125000"/>
              </a:lnSpc>
              <a:spcBef>
                <a:spcPts val="5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 a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further increased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 of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600ms,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error rate increases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 0.322270,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indicating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 higher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 ma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y lead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delays in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detection and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correction.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202" name="textbox 202"/>
          <p:cNvSpPr/>
          <p:nvPr/>
        </p:nvSpPr>
        <p:spPr>
          <a:xfrm>
            <a:off x="1663543" y="599963"/>
            <a:ext cx="4251325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Results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and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Analysis</a:t>
            </a:r>
            <a:endParaRPr sz="3500" dirty="0">
              <a:latin typeface="Lora"/>
              <a:ea typeface="Lora"/>
              <a:cs typeface="Lora"/>
            </a:endParaRPr>
          </a:p>
        </p:txBody>
      </p:sp>
      <p:sp>
        <p:nvSpPr>
          <p:cNvPr id="204" name="textbox 204"/>
          <p:cNvSpPr/>
          <p:nvPr/>
        </p:nvSpPr>
        <p:spPr>
          <a:xfrm>
            <a:off x="5432552" y="8352231"/>
            <a:ext cx="577215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34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85985" y="60198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76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 206"/>
          <p:cNvSpPr/>
          <p:nvPr/>
        </p:nvSpPr>
        <p:spPr>
          <a:xfrm>
            <a:off x="0" y="768096"/>
            <a:ext cx="11430000" cy="7239000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" name="textbox 208"/>
          <p:cNvSpPr/>
          <p:nvPr/>
        </p:nvSpPr>
        <p:spPr>
          <a:xfrm>
            <a:off x="670396" y="1358534"/>
            <a:ext cx="5768340" cy="6134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830" algn="l" rtl="0" eaLnBrk="0">
              <a:lnSpc>
                <a:spcPct val="86000"/>
              </a:lnSpc>
            </a:pP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Results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and</a:t>
            </a:r>
            <a:r>
              <a:rPr sz="3500" kern="0" spc="2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Analysis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6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20" algn="l" rtl="0" eaLnBrk="0">
              <a:lnSpc>
                <a:spcPts val="1895"/>
              </a:lnSpc>
              <a:spcBef>
                <a:spcPts val="390"/>
              </a:spcBef>
            </a:pPr>
            <a:r>
              <a:rPr sz="13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Correlation with Receiver Log Dat</a:t>
            </a:r>
            <a:r>
              <a:rPr sz="1300" b="1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endParaRPr sz="13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590" algn="l" rtl="0" eaLnBrk="0">
              <a:lnSpc>
                <a:spcPts val="1805"/>
              </a:lnSpc>
              <a:spcBef>
                <a:spcPts val="43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Considering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receiver log data (428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32_log.csv),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lower error rates are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26670" algn="l" rtl="0" eaLnBrk="0">
              <a:lnSpc>
                <a:spcPct val="132000"/>
              </a:lnSpc>
              <a:spcBef>
                <a:spcPts val="45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likely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due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effective packet management and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correction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    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mechanisms.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805"/>
              </a:lnSpc>
              <a:spcBef>
                <a:spcPts val="43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As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increases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 16: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035" algn="l" rtl="0" eaLnBrk="0">
              <a:lnSpc>
                <a:spcPct val="132000"/>
              </a:lnSpc>
              <a:spcBef>
                <a:spcPts val="430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1.The error rate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 a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200ms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 is moderately l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ow (0.099511), but not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as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low as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8.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415" algn="l" rtl="0" eaLnBrk="0">
              <a:lnSpc>
                <a:spcPts val="1805"/>
              </a:lnSpc>
              <a:spcBef>
                <a:spcPts val="42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2.For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settings of</a:t>
            </a:r>
            <a:r>
              <a:rPr sz="1400" kern="0" spc="-17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400ms and 600ms,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 rate inc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reases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26670" algn="l" rtl="0" eaLnBrk="0">
              <a:lnSpc>
                <a:spcPts val="1805"/>
              </a:lnSpc>
              <a:spcBef>
                <a:spcPts val="44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(0.121238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and 0.076153, respectively),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which may indicate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 larger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20320" indent="-3810" algn="l" rtl="0" eaLnBrk="0">
              <a:lnSpc>
                <a:spcPct val="130000"/>
              </a:lnSpc>
              <a:spcBef>
                <a:spcPts val="520"/>
              </a:spcBef>
            </a:pP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window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sizes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ombined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 longer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timeouts result in less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effective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correction.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145" indent="10795" algn="l" rtl="0" eaLnBrk="0">
              <a:lnSpc>
                <a:spcPct val="129000"/>
              </a:lnSpc>
              <a:spcBef>
                <a:spcPts val="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Based on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analysis of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 rates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from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heatmap,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can infer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SWSize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8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 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7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400ms provides a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good balance between error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rate and protocol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efficiency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tested network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conditions.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It allows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 maintain a low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 rate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while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ensuring prompt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correction.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pic>
        <p:nvPicPr>
          <p:cNvPr id="210" name="picture 2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146925" y="768096"/>
            <a:ext cx="4283075" cy="7239000"/>
          </a:xfrm>
          <a:prstGeom prst="rect">
            <a:avLst/>
          </a:prstGeom>
        </p:spPr>
      </p:pic>
      <p:sp>
        <p:nvSpPr>
          <p:cNvPr id="212" name="textbox 212"/>
          <p:cNvSpPr/>
          <p:nvPr/>
        </p:nvSpPr>
        <p:spPr>
          <a:xfrm>
            <a:off x="5432552" y="7583322"/>
            <a:ext cx="577215" cy="231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21/25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35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0825" y="27305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0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 214"/>
          <p:cNvSpPr/>
          <p:nvPr/>
        </p:nvSpPr>
        <p:spPr>
          <a:xfrm>
            <a:off x="0" y="1053086"/>
            <a:ext cx="11430000" cy="6669020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" name="textbox 216"/>
          <p:cNvSpPr/>
          <p:nvPr/>
        </p:nvSpPr>
        <p:spPr>
          <a:xfrm>
            <a:off x="1643065" y="1643535"/>
            <a:ext cx="8045450" cy="55613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4290" algn="l" rtl="0" eaLnBrk="0">
              <a:lnSpc>
                <a:spcPct val="86000"/>
              </a:lnSpc>
            </a:pPr>
            <a:r>
              <a:rPr sz="3500" kern="0" spc="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Summary an</a:t>
            </a:r>
            <a:r>
              <a:rPr sz="35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d Conclusions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225" indent="-10160" algn="l" rtl="0" eaLnBrk="0">
              <a:lnSpc>
                <a:spcPct val="126000"/>
              </a:lnSpc>
              <a:spcBef>
                <a:spcPts val="430"/>
              </a:spcBef>
            </a:pPr>
            <a:r>
              <a:rPr sz="1400" b="1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primary objective of</a:t>
            </a:r>
            <a:r>
              <a:rPr sz="1400" b="1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b="1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programming project</a:t>
            </a:r>
            <a:r>
              <a:rPr sz="1400" b="1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was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 ensure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accurate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</a:t>
            </a:r>
            <a:r>
              <a:rPr sz="14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mission of large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files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between Host1 and Host2 over an unreliable network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emulated by UDP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sockets.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335" indent="10795" algn="l" rtl="0" eaLnBrk="0">
              <a:lnSpc>
                <a:spcPct val="128000"/>
              </a:lnSpc>
              <a:spcBef>
                <a:spcPts val="420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 defined a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custom </a:t>
            </a:r>
            <a:r>
              <a:rPr sz="1400" b="1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Packet Data Unit (PDU)</a:t>
            </a:r>
            <a:r>
              <a:rPr sz="1400" b="1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b="1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structure</a:t>
            </a:r>
            <a:r>
              <a:rPr sz="1400" b="1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 an appended checksum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field utilizing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CRC-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CCITT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standard,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encapsulated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within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each UDP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datagram. By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excluding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delimiters,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mplified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structure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focus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functionalities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GBN protocol.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indent="-3810" algn="l" rtl="0" eaLnBrk="0">
              <a:lnSpc>
                <a:spcPct val="130000"/>
              </a:lnSpc>
              <a:spcBef>
                <a:spcPts val="425"/>
              </a:spcBef>
            </a:pPr>
            <a:r>
              <a:rPr sz="14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results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were promising, demonstrating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reliability and robustness of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system.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GBN protocol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effectively managed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communication, maintaining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 integrity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where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received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was an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exact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replica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original.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240" algn="l" rtl="0" eaLnBrk="0">
              <a:lnSpc>
                <a:spcPts val="1895"/>
              </a:lnSpc>
              <a:spcBef>
                <a:spcPts val="425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Some of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</a:t>
            </a:r>
            <a:r>
              <a:rPr sz="14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key</a:t>
            </a:r>
            <a:r>
              <a:rPr sz="1400" b="1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features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impleme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nted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 included: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240" algn="l" rtl="0" eaLnBrk="0">
              <a:lnSpc>
                <a:spcPts val="1895"/>
              </a:lnSpc>
              <a:spcBef>
                <a:spcPts val="43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- </a:t>
            </a:r>
            <a:r>
              <a:rPr sz="14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Full-duplex</a:t>
            </a:r>
            <a:r>
              <a:rPr sz="1400" b="1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transmission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, allow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simultaneous bi-directional data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transfer.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240" algn="l" rtl="0" eaLnBrk="0">
              <a:lnSpc>
                <a:spcPts val="1895"/>
              </a:lnSpc>
              <a:spcBef>
                <a:spcPts val="430"/>
              </a:spcBef>
            </a:pP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-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b="1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 generator for inducing PDU errors and losses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simulating real-world network unreliabili</a:t>
            </a:r>
            <a:r>
              <a:rPr sz="14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ty.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240" algn="l" rtl="0" eaLnBrk="0">
              <a:lnSpc>
                <a:spcPts val="1895"/>
              </a:lnSpc>
              <a:spcBef>
                <a:spcPts val="5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- </a:t>
            </a:r>
            <a:r>
              <a:rPr sz="1400" b="1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Log</a:t>
            </a:r>
            <a:r>
              <a:rPr sz="1400" b="1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b="1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 generation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 each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transfer, enabling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detailed post-transfer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analysis.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5432552" y="7299147"/>
            <a:ext cx="577215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36)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688830" y="5575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0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167383"/>
            <a:ext cx="11430000" cy="6440424"/>
          </a:xfrm>
          <a:prstGeom prst="rect">
            <a:avLst/>
          </a:prstGeom>
        </p:spPr>
      </p:pic>
      <p:sp>
        <p:nvSpPr>
          <p:cNvPr id="222" name="textbox 222"/>
          <p:cNvSpPr/>
          <p:nvPr/>
        </p:nvSpPr>
        <p:spPr>
          <a:xfrm>
            <a:off x="1643979" y="3223452"/>
            <a:ext cx="7919719" cy="24034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3020" algn="l" rtl="0" eaLnBrk="0">
              <a:lnSpc>
                <a:spcPct val="86000"/>
              </a:lnSpc>
            </a:pPr>
            <a:r>
              <a:rPr sz="3500" kern="0" spc="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Summary an</a:t>
            </a:r>
            <a:r>
              <a:rPr sz="35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d Conclusions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6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685" indent="1270" algn="l" rtl="0" eaLnBrk="0">
              <a:lnSpc>
                <a:spcPct val="130000"/>
              </a:lnSpc>
              <a:spcBef>
                <a:spcPts val="430"/>
              </a:spcBef>
            </a:pPr>
            <a:r>
              <a:rPr sz="14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 conclusion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,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 met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goals of reliab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le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transfer over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 unreliable medium using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GBN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protocol. It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demonstrated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ability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 adaptively manage network inconsistencies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while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ensuring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integrity and accuracy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transferred.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10795" algn="l" rtl="0" eaLnBrk="0">
              <a:lnSpc>
                <a:spcPct val="122000"/>
              </a:lnSpc>
              <a:spcBef>
                <a:spcPts val="0"/>
              </a:spcBef>
            </a:pP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Future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enhancements may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include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support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 multi-host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transfers and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exploration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concurrent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transmissions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through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application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 multi-threading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queueing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techni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ques.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224" name="textbox 224"/>
          <p:cNvSpPr/>
          <p:nvPr/>
        </p:nvSpPr>
        <p:spPr>
          <a:xfrm>
            <a:off x="5432552" y="7184847"/>
            <a:ext cx="577215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23/25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37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63735" y="6718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 226"/>
          <p:cNvSpPr/>
          <p:nvPr/>
        </p:nvSpPr>
        <p:spPr>
          <a:xfrm>
            <a:off x="0" y="1161288"/>
            <a:ext cx="11430000" cy="6452571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8" name="textbox 228"/>
          <p:cNvSpPr/>
          <p:nvPr/>
        </p:nvSpPr>
        <p:spPr>
          <a:xfrm>
            <a:off x="670396" y="1749451"/>
            <a:ext cx="5794375" cy="53562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830" algn="l" rtl="0" eaLnBrk="0">
              <a:lnSpc>
                <a:spcPct val="86000"/>
              </a:lnSpc>
            </a:pPr>
            <a:r>
              <a:rPr sz="3500" kern="0" spc="1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References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6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20" indent="-3175" algn="l" rtl="0" eaLnBrk="0">
              <a:lnSpc>
                <a:spcPct val="129000"/>
              </a:lnSpc>
              <a:spcBef>
                <a:spcPts val="430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Tanenbaum,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A.S.,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&amp;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Wetherall, D.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J. (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2010). Computer Networks (5th ed.).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Prentice Hall. Essential refere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nce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Go-Back-N protocol and network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concepts.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indent="11430" algn="l" rtl="0" eaLnBrk="0">
              <a:lnSpc>
                <a:spcPct val="128000"/>
              </a:lnSpc>
              <a:spcBef>
                <a:spcPts val="430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Forouzan, B.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A. (2002). Data Communications and Networking (2nd e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d.).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McGraw-Hill.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Supplementary mater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ials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detection and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correction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techniques.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indent="3175" algn="l" rtl="0" eaLnBrk="0">
              <a:lnSpc>
                <a:spcPct val="124000"/>
              </a:lnSpc>
              <a:spcBef>
                <a:spcPts val="425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Stevens,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W. R. (1994).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TCP/IP Illustrated,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Volume 1: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Protocols.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Addison-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Wesley. Reference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socket programming and UDP protocol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940" algn="l" rtl="0" eaLnBrk="0">
              <a:lnSpc>
                <a:spcPct val="122000"/>
              </a:lnSpc>
              <a:spcBef>
                <a:spcPts val="420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Postel,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J. (1980). RFC 768: User Datagram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Protocol. Internet Engineering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Task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Force. Official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specification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UDP protocol.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15240" algn="l" rtl="0" eaLnBrk="0">
              <a:lnSpc>
                <a:spcPct val="129000"/>
              </a:lnSpc>
              <a:spcBef>
                <a:spcPts val="0"/>
              </a:spcBef>
            </a:pP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Kurose,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J. F.,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&amp; Ross, K.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W. (2010). Computer Networking: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Top-Down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Approach (5th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ed.). Pearson Education.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Additional i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nsights into network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protocol design and performance analysis.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pic>
        <p:nvPicPr>
          <p:cNvPr id="230" name="picture 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146290" y="1161288"/>
            <a:ext cx="4283709" cy="6452572"/>
          </a:xfrm>
          <a:prstGeom prst="rect">
            <a:avLst/>
          </a:prstGeom>
        </p:spPr>
      </p:pic>
      <p:sp>
        <p:nvSpPr>
          <p:cNvPr id="232" name="textbox 232"/>
          <p:cNvSpPr/>
          <p:nvPr/>
        </p:nvSpPr>
        <p:spPr>
          <a:xfrm>
            <a:off x="5432552" y="7190943"/>
            <a:ext cx="577215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38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3330" y="57404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49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167383"/>
            <a:ext cx="11430000" cy="6440424"/>
          </a:xfrm>
          <a:prstGeom prst="rect">
            <a:avLst/>
          </a:prstGeom>
        </p:spPr>
      </p:pic>
      <p:sp>
        <p:nvSpPr>
          <p:cNvPr id="236" name="textbox 236"/>
          <p:cNvSpPr/>
          <p:nvPr/>
        </p:nvSpPr>
        <p:spPr>
          <a:xfrm>
            <a:off x="1643611" y="2927142"/>
            <a:ext cx="8157844" cy="30124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940" algn="l" rtl="0" eaLnBrk="0">
              <a:lnSpc>
                <a:spcPct val="82000"/>
              </a:lnSpc>
            </a:pP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Comments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7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225" indent="-9525" algn="l" rtl="0" eaLnBrk="0">
              <a:lnSpc>
                <a:spcPct val="122000"/>
              </a:lnSpc>
              <a:spcBef>
                <a:spcPts val="42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This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course and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associated project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on reliable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ransfer using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Go-Back-N protocol have provided a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hands-on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experience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 bridged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heoretical networking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concepts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 practical application.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project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5240" indent="-2540" algn="l" rtl="0" eaLnBrk="0">
              <a:lnSpc>
                <a:spcPct val="122000"/>
              </a:lnSpc>
              <a:spcBef>
                <a:spcPts val="48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facilitated a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deeper understanding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 network protocols,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 ma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nagement, and performance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            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optimizatio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8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20" algn="l" rtl="0" eaLnBrk="0">
              <a:lnSpc>
                <a:spcPct val="86000"/>
              </a:lnSpc>
              <a:spcBef>
                <a:spcPts val="520"/>
              </a:spcBef>
            </a:pP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Suggestions:</a:t>
            </a:r>
            <a:endParaRPr sz="17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6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ts val="1895"/>
              </a:lnSpc>
              <a:spcBef>
                <a:spcPts val="5"/>
              </a:spcBef>
            </a:pPr>
            <a:r>
              <a:rPr sz="13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Course Material</a:t>
            </a:r>
            <a:r>
              <a:rPr sz="13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:</a:t>
            </a:r>
            <a:r>
              <a:rPr sz="13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3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We need a more detailed experimental tutorial and guidance materials</a:t>
            </a:r>
            <a:r>
              <a:rPr sz="1300" b="1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.</a:t>
            </a:r>
            <a:endParaRPr sz="13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238" name="textbox 238"/>
          <p:cNvSpPr/>
          <p:nvPr/>
        </p:nvSpPr>
        <p:spPr>
          <a:xfrm>
            <a:off x="5432552" y="7184847"/>
            <a:ext cx="577215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39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1225" y="6718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52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22"/>
          <p:cNvSpPr/>
          <p:nvPr/>
        </p:nvSpPr>
        <p:spPr>
          <a:xfrm>
            <a:off x="0" y="1167384"/>
            <a:ext cx="11430000" cy="644042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146290" y="1167638"/>
            <a:ext cx="4283709" cy="6440170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674945" y="2395477"/>
            <a:ext cx="5746115" cy="40633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8575" algn="l" rtl="0" eaLnBrk="0">
              <a:lnSpc>
                <a:spcPct val="85000"/>
              </a:lnSpc>
            </a:pP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Go</a:t>
            </a:r>
            <a:r>
              <a:rPr sz="3500" kern="0" spc="11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-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Back</a:t>
            </a:r>
            <a:r>
              <a:rPr sz="3500" kern="0" spc="11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-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N</a:t>
            </a:r>
            <a:r>
              <a:rPr sz="3500" kern="0" spc="11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Protocol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7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805"/>
              </a:lnSpc>
              <a:spcBef>
                <a:spcPts val="42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Go-Back-N protocol is 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sliding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window protocol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 allows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efficient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6510" indent="-635" algn="l" rtl="0" eaLnBrk="0">
              <a:lnSpc>
                <a:spcPct val="122000"/>
              </a:lnSpc>
              <a:spcBef>
                <a:spcPts val="52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transmission by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sending multiple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frames before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needing an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     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acknowledgmen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first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1905" algn="l" rtl="0" eaLnBrk="0">
              <a:lnSpc>
                <a:spcPct val="127000"/>
              </a:lnSpc>
              <a:spcBef>
                <a:spcPts val="425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- </a:t>
            </a:r>
            <a:r>
              <a:rPr sz="14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Reliability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: GBN ensures reliability by usi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ng acknowledgments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frames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sent. If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frame's acknowledgment is no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 received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within 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 period,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all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from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unacknowledged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onwards are retransmitted.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indent="-1905" algn="l" rtl="0" eaLnBrk="0">
              <a:lnSpc>
                <a:spcPct val="129000"/>
              </a:lnSpc>
              <a:spcBef>
                <a:spcPts val="430"/>
              </a:spcBef>
            </a:pP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- </a:t>
            </a:r>
            <a:r>
              <a:rPr sz="1400" b="1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Order and Integrity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: It maintains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order of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frames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and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ensure</a:t>
            </a:r>
            <a:r>
              <a:rPr sz="14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integrity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using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sequence numbers and checksums, respectively. If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frames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arrive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out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order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 are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damaged,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pro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tocol detects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this and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takes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30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225" algn="l" rtl="0" eaLnBrk="0">
              <a:lnSpc>
                <a:spcPts val="1805"/>
              </a:lnSpc>
              <a:spcBef>
                <a:spcPts val="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necessary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corrective acti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ons.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28" name="textbox 28"/>
          <p:cNvSpPr/>
          <p:nvPr/>
        </p:nvSpPr>
        <p:spPr>
          <a:xfrm>
            <a:off x="5494527" y="7184847"/>
            <a:ext cx="455294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17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5330" y="57404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5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30"/>
          <p:cNvSpPr/>
          <p:nvPr/>
        </p:nvSpPr>
        <p:spPr>
          <a:xfrm>
            <a:off x="0" y="938789"/>
            <a:ext cx="11430000" cy="6897617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" name="textbox 32"/>
          <p:cNvSpPr/>
          <p:nvPr/>
        </p:nvSpPr>
        <p:spPr>
          <a:xfrm>
            <a:off x="1643249" y="3803805"/>
            <a:ext cx="8141334" cy="3517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780" algn="l" rtl="0" eaLnBrk="0">
              <a:lnSpc>
                <a:spcPct val="86000"/>
              </a:lnSpc>
            </a:pP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Technical Challenges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7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07340" indent="-285115" algn="l" rtl="0" eaLnBrk="0">
              <a:lnSpc>
                <a:spcPct val="127000"/>
              </a:lnSpc>
              <a:spcBef>
                <a:spcPts val="425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1.   </a:t>
            </a:r>
            <a:r>
              <a:rPr sz="1400" b="1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 Structure: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Each Protocol Data Unit (PDU)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 in GBN mu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 include a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sequence number and a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checksum.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checksum, imple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mented using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CRC-CCITT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standard,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ensures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integrity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data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by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detecting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occ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ur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during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transmission.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302895" indent="-288925" algn="l" rtl="0" eaLnBrk="0">
              <a:lnSpc>
                <a:spcPct val="129000"/>
              </a:lnSpc>
              <a:spcBef>
                <a:spcPts val="1000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2.   </a:t>
            </a:r>
            <a:r>
              <a:rPr sz="1400" b="1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UDP Socket</a:t>
            </a:r>
            <a:r>
              <a:rPr sz="1400" b="1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b="1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API: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project uses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UDP protocol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sending and r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eceiving PDUs. UDP is chosen due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 its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simplicity and lower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verhead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compared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TCP.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While UDP does not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guarantee delivery,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GBN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protocol implemented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top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 UDP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handles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reliability aspect.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2700" algn="l" rtl="0" eaLnBrk="0">
              <a:lnSpc>
                <a:spcPts val="1895"/>
              </a:lnSpc>
              <a:spcBef>
                <a:spcPts val="930"/>
              </a:spcBef>
            </a:pP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3.   </a:t>
            </a:r>
            <a:r>
              <a:rPr sz="1400" b="1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Configuration and Customiza</a:t>
            </a:r>
            <a:r>
              <a:rPr sz="1400" b="1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tion: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 allows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 adjusting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various parameters</a:t>
            </a:r>
            <a:r>
              <a:rPr sz="14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via a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304165" indent="3175" algn="l" rtl="0" eaLnBrk="0">
              <a:lnSpc>
                <a:spcPct val="124000"/>
              </a:lnSpc>
              <a:spcBef>
                <a:spcPts val="42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configuration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file, including UDP ports, PDU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size,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rror rates, loss rates,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values, and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window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size.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This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flexibilit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y helps in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testing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 under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different network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conditions.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939038"/>
            <a:ext cx="11430000" cy="2274570"/>
          </a:xfrm>
          <a:prstGeom prst="rect">
            <a:avLst/>
          </a:prstGeom>
        </p:spPr>
      </p:pic>
      <p:sp>
        <p:nvSpPr>
          <p:cNvPr id="36" name="textbox 36"/>
          <p:cNvSpPr/>
          <p:nvPr/>
        </p:nvSpPr>
        <p:spPr>
          <a:xfrm>
            <a:off x="5481929" y="7413447"/>
            <a:ext cx="467994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18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9655" y="30797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53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 38"/>
          <p:cNvSpPr/>
          <p:nvPr/>
        </p:nvSpPr>
        <p:spPr>
          <a:xfrm>
            <a:off x="0" y="862586"/>
            <a:ext cx="11430000" cy="7050020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" name="textbox 40"/>
          <p:cNvSpPr/>
          <p:nvPr/>
        </p:nvSpPr>
        <p:spPr>
          <a:xfrm>
            <a:off x="7247445" y="4130344"/>
            <a:ext cx="2541904" cy="32607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860" algn="l" rtl="0" eaLnBrk="0">
              <a:lnSpc>
                <a:spcPct val="88000"/>
              </a:lnSpc>
            </a:pPr>
            <a:r>
              <a:rPr sz="1700" kern="0" spc="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Logging and Anal</a:t>
            </a: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ysis</a:t>
            </a:r>
            <a:endParaRPr sz="1700" dirty="0">
              <a:latin typeface="Lora"/>
              <a:ea typeface="Lora"/>
              <a:cs typeface="Lora"/>
            </a:endParaRPr>
          </a:p>
          <a:p>
            <a:pPr marL="26670" algn="l" rtl="0" eaLnBrk="0">
              <a:lnSpc>
                <a:spcPts val="1805"/>
              </a:lnSpc>
              <a:spcBef>
                <a:spcPts val="118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Every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transmission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event is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5240" indent="9525" algn="l" rtl="0" eaLnBrk="0">
              <a:lnSpc>
                <a:spcPct val="125000"/>
              </a:lnSpc>
              <a:spcBef>
                <a:spcPts val="53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logged,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capturing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details abo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ut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sent and received PDUs,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their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5240" algn="l" rtl="0" eaLnBrk="0">
              <a:lnSpc>
                <a:spcPts val="1805"/>
              </a:lnSpc>
              <a:spcBef>
                <a:spcPts val="36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sequence num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bers, and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statuses.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5240" algn="l" rtl="0" eaLnBrk="0">
              <a:lnSpc>
                <a:spcPts val="1805"/>
              </a:lnSpc>
              <a:spcBef>
                <a:spcPts val="51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This data</a:t>
            </a:r>
            <a:r>
              <a:rPr sz="14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is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cru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cial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4605" algn="l" rtl="0" eaLnBrk="0">
              <a:lnSpc>
                <a:spcPts val="2250"/>
              </a:lnSpc>
            </a:pP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troubleshooting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and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5875" indent="8890" algn="l" rtl="0" eaLnBrk="0">
              <a:lnSpc>
                <a:spcPct val="128000"/>
              </a:lnSpc>
              <a:spcBef>
                <a:spcPts val="50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performance analysis, allowi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ng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detailed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inspection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protocol's be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havior under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28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805"/>
              </a:lnSpc>
              <a:spcBef>
                <a:spcPts val="0"/>
              </a:spcBef>
            </a:pP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various conditions.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42" name="textbox 42"/>
          <p:cNvSpPr/>
          <p:nvPr/>
        </p:nvSpPr>
        <p:spPr>
          <a:xfrm>
            <a:off x="4446984" y="4130344"/>
            <a:ext cx="2531745" cy="27108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685" algn="l" rtl="0" eaLnBrk="0">
              <a:lnSpc>
                <a:spcPct val="87000"/>
              </a:lnSpc>
            </a:pP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Error Simulation</a:t>
            </a:r>
            <a:endParaRPr sz="1700" dirty="0">
              <a:latin typeface="Lora"/>
              <a:ea typeface="Lora"/>
              <a:cs typeface="Lora"/>
            </a:endParaRPr>
          </a:p>
          <a:p>
            <a:pPr marL="12700" algn="l" rtl="0" eaLnBrk="0">
              <a:lnSpc>
                <a:spcPct val="129000"/>
              </a:lnSpc>
              <a:spcBef>
                <a:spcPts val="1210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test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robustness of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GBN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implementation,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can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simulate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errors and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packet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5875" indent="6350" algn="l" rtl="0" eaLnBrk="0">
              <a:lnSpc>
                <a:spcPct val="133000"/>
              </a:lnSpc>
              <a:spcBef>
                <a:spcPts val="375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losses.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This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feature is</a:t>
            </a:r>
            <a:r>
              <a:rPr sz="14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vital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ensuring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can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handle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adverse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conditions an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still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5875" indent="6350" algn="l" rtl="0" eaLnBrk="0">
              <a:lnSpc>
                <a:spcPct val="130000"/>
              </a:lnSpc>
              <a:spcBef>
                <a:spcPts val="20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maintain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 integr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ity and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order.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44" name="textbox 44"/>
          <p:cNvSpPr/>
          <p:nvPr/>
        </p:nvSpPr>
        <p:spPr>
          <a:xfrm>
            <a:off x="1642883" y="4130344"/>
            <a:ext cx="2440304" cy="23755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20" algn="l" rtl="0" eaLnBrk="0">
              <a:lnSpc>
                <a:spcPct val="88000"/>
              </a:lnSpc>
            </a:pP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Full-Dupl</a:t>
            </a:r>
            <a:r>
              <a:rPr sz="17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ex</a:t>
            </a:r>
            <a:endParaRPr sz="1700" dirty="0">
              <a:latin typeface="Lora"/>
              <a:ea typeface="Lora"/>
              <a:cs typeface="Lora"/>
            </a:endParaRPr>
          </a:p>
          <a:p>
            <a:pPr marL="13335" algn="l" rtl="0" eaLnBrk="0">
              <a:lnSpc>
                <a:spcPts val="2200"/>
              </a:lnSpc>
              <a:spcBef>
                <a:spcPts val="25"/>
              </a:spcBef>
            </a:pP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Transmission</a:t>
            </a:r>
            <a:endParaRPr sz="1700" dirty="0">
              <a:latin typeface="Lora"/>
              <a:ea typeface="Lora"/>
              <a:cs typeface="Lora"/>
            </a:endParaRPr>
          </a:p>
          <a:p>
            <a:pPr marL="12700" indent="635" algn="l" rtl="0" eaLnBrk="0">
              <a:lnSpc>
                <a:spcPct val="135000"/>
              </a:lnSpc>
              <a:spcBef>
                <a:spcPts val="120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GBN protocol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supports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full-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duplex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operatio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n, allowing both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hosts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send a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nd receive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files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simultaneously, mirroring real-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world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scenarios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wher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6510" algn="l" rtl="0" eaLnBrk="0">
              <a:lnSpc>
                <a:spcPts val="1805"/>
              </a:lnSpc>
              <a:spcBef>
                <a:spcPts val="125"/>
              </a:spcBef>
            </a:pP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communica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tion is bidirectional.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453991" y="2309177"/>
            <a:ext cx="2531541" cy="1560792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55965" y="2309177"/>
            <a:ext cx="2522016" cy="1560791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274111" y="2321764"/>
            <a:ext cx="2455973" cy="1510444"/>
          </a:xfrm>
          <a:prstGeom prst="rect">
            <a:avLst/>
          </a:prstGeom>
        </p:spPr>
      </p:pic>
      <p:sp>
        <p:nvSpPr>
          <p:cNvPr id="52" name="textbox 52"/>
          <p:cNvSpPr/>
          <p:nvPr/>
        </p:nvSpPr>
        <p:spPr>
          <a:xfrm>
            <a:off x="1655445" y="1462405"/>
            <a:ext cx="4461510" cy="4832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Technical Challenges</a:t>
            </a:r>
            <a:endParaRPr sz="3500" dirty="0">
              <a:latin typeface="Lora"/>
              <a:ea typeface="Lora"/>
              <a:cs typeface="Lora"/>
            </a:endParaRPr>
          </a:p>
        </p:txBody>
      </p:sp>
      <p:sp>
        <p:nvSpPr>
          <p:cNvPr id="54" name="textbox 54"/>
          <p:cNvSpPr/>
          <p:nvPr/>
        </p:nvSpPr>
        <p:spPr>
          <a:xfrm>
            <a:off x="5497575" y="7489647"/>
            <a:ext cx="452755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19)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13265" y="3670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14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 56"/>
          <p:cNvSpPr/>
          <p:nvPr/>
        </p:nvSpPr>
        <p:spPr>
          <a:xfrm>
            <a:off x="0" y="1167384"/>
            <a:ext cx="11430000" cy="644042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" name="textbox 58"/>
          <p:cNvSpPr/>
          <p:nvPr/>
        </p:nvSpPr>
        <p:spPr>
          <a:xfrm>
            <a:off x="1643611" y="4091398"/>
            <a:ext cx="3747770" cy="20910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685" algn="l" rtl="0" eaLnBrk="0">
              <a:lnSpc>
                <a:spcPct val="89000"/>
              </a:lnSpc>
            </a:pPr>
            <a:r>
              <a:rPr sz="1700" kern="0" spc="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Protocol </a:t>
            </a: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Data Unit</a:t>
            </a:r>
            <a:r>
              <a:rPr sz="1700" kern="0" spc="8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(PDU)</a:t>
            </a:r>
            <a:endParaRPr sz="1700" dirty="0">
              <a:latin typeface="Lora"/>
              <a:ea typeface="Lora"/>
              <a:cs typeface="Lora"/>
            </a:endParaRPr>
          </a:p>
          <a:p>
            <a:pPr marL="17780" algn="l" rtl="0" eaLnBrk="0">
              <a:lnSpc>
                <a:spcPts val="2220"/>
              </a:lnSpc>
              <a:spcBef>
                <a:spcPts val="55"/>
              </a:spcBef>
            </a:pPr>
            <a:r>
              <a:rPr sz="1700" kern="0" spc="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Compositio</a:t>
            </a: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n</a:t>
            </a:r>
            <a:endParaRPr sz="1700" dirty="0">
              <a:latin typeface="Lora"/>
              <a:ea typeface="Lora"/>
              <a:cs typeface="Lora"/>
            </a:endParaRPr>
          </a:p>
          <a:p>
            <a:pPr marL="15875" indent="7620" algn="l" rtl="0" eaLnBrk="0">
              <a:lnSpc>
                <a:spcPct val="129000"/>
              </a:lnSpc>
              <a:spcBef>
                <a:spcPts val="1155"/>
              </a:spcBef>
            </a:pP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Each Proto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col Data Unit (PDU)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 in GBN must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include 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sequence numb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 and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checksum.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checksum, implemented using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CRC-CCITT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2700" algn="l" rtl="0" eaLnBrk="0">
              <a:lnSpc>
                <a:spcPts val="1805"/>
              </a:lnSpc>
              <a:spcBef>
                <a:spcPts val="39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standard,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sures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integrity of</a:t>
            </a:r>
            <a:r>
              <a:rPr sz="1400" kern="0" spc="-1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data by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07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ts val="1805"/>
              </a:lnSpc>
              <a:spcBef>
                <a:spcPts val="0"/>
              </a:spcBef>
            </a:pP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detecting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errors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occur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durin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transmission.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5848657" y="4092536"/>
            <a:ext cx="3829050" cy="15093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685" algn="l" rtl="0" eaLnBrk="0">
              <a:lnSpc>
                <a:spcPct val="88000"/>
              </a:lnSpc>
            </a:pPr>
            <a:r>
              <a:rPr sz="1700" kern="0" spc="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Flow Control with Slidi</a:t>
            </a:r>
            <a:r>
              <a:rPr sz="17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ng Windows</a:t>
            </a:r>
            <a:endParaRPr sz="1700" dirty="0">
              <a:latin typeface="Lora"/>
              <a:ea typeface="Lora"/>
              <a:cs typeface="Lora"/>
            </a:endParaRPr>
          </a:p>
          <a:p>
            <a:pPr marL="12700" algn="l" rtl="0" eaLnBrk="0">
              <a:lnSpc>
                <a:spcPts val="1805"/>
              </a:lnSpc>
              <a:spcBef>
                <a:spcPts val="118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Go-Back-N protocol is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slid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window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22225" algn="l" rtl="0" eaLnBrk="0">
              <a:lnSpc>
                <a:spcPct val="124000"/>
              </a:lnSpc>
              <a:spcBef>
                <a:spcPts val="525"/>
              </a:spcBef>
            </a:pP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protocol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that allows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efficien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transmission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by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sending multiple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ames before needing an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6510" algn="l" rtl="0" eaLnBrk="0">
              <a:lnSpc>
                <a:spcPts val="1805"/>
              </a:lnSpc>
              <a:spcBef>
                <a:spcPts val="395"/>
              </a:spcBef>
            </a:pP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acknowledgmen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first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62" name="textbox 62"/>
          <p:cNvSpPr/>
          <p:nvPr/>
        </p:nvSpPr>
        <p:spPr>
          <a:xfrm>
            <a:off x="1663543" y="2671460"/>
            <a:ext cx="4502784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Design an</a:t>
            </a:r>
            <a:r>
              <a:rPr sz="3500" kern="0" spc="1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d</a:t>
            </a:r>
            <a:r>
              <a:rPr sz="3500" kern="0" spc="2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1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Structure</a:t>
            </a:r>
            <a:endParaRPr sz="3500" dirty="0">
              <a:latin typeface="Lora"/>
              <a:ea typeface="Lora"/>
              <a:cs typeface="Lora"/>
            </a:endParaRPr>
          </a:p>
        </p:txBody>
      </p:sp>
      <p:pic>
        <p:nvPicPr>
          <p:cNvPr id="64" name="picture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852998" y="3518103"/>
            <a:ext cx="364032" cy="361645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78724" y="3518103"/>
            <a:ext cx="318515" cy="361645"/>
          </a:xfrm>
          <a:prstGeom prst="rect">
            <a:avLst/>
          </a:prstGeom>
        </p:spPr>
      </p:pic>
      <p:sp>
        <p:nvSpPr>
          <p:cNvPr id="68" name="textbox 68"/>
          <p:cNvSpPr/>
          <p:nvPr/>
        </p:nvSpPr>
        <p:spPr>
          <a:xfrm>
            <a:off x="5492089" y="7184847"/>
            <a:ext cx="457834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20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77400" y="6718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8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 70"/>
          <p:cNvSpPr/>
          <p:nvPr/>
        </p:nvSpPr>
        <p:spPr>
          <a:xfrm>
            <a:off x="0" y="1167384"/>
            <a:ext cx="11430000" cy="644042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" name="textbox 72"/>
          <p:cNvSpPr/>
          <p:nvPr/>
        </p:nvSpPr>
        <p:spPr>
          <a:xfrm>
            <a:off x="1642883" y="4235284"/>
            <a:ext cx="3916679" cy="18116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955" algn="l" rtl="0" eaLnBrk="0">
              <a:lnSpc>
                <a:spcPct val="88000"/>
              </a:lnSpc>
            </a:pPr>
            <a:r>
              <a:rPr sz="1700" kern="0" spc="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Sequence Number Management</a:t>
            </a:r>
            <a:endParaRPr sz="1700" dirty="0">
              <a:latin typeface="Lora"/>
              <a:ea typeface="Lora"/>
              <a:cs typeface="Lora"/>
            </a:endParaRPr>
          </a:p>
          <a:p>
            <a:pPr marL="13335" algn="l" rtl="0" eaLnBrk="0">
              <a:lnSpc>
                <a:spcPts val="1805"/>
              </a:lnSpc>
              <a:spcBef>
                <a:spcPts val="118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 maintains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order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frames and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6510" algn="l" rtl="0" eaLnBrk="0">
              <a:lnSpc>
                <a:spcPct val="125000"/>
              </a:lnSpc>
              <a:spcBef>
                <a:spcPts val="50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ensures data integ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rity using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sequence numbers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and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checksums, respectively. If</a:t>
            </a:r>
            <a:r>
              <a:rPr sz="1400" kern="0" spc="-1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frames arrive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out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12700" indent="3810" algn="l" rtl="0" eaLnBrk="0">
              <a:lnSpc>
                <a:spcPct val="125000"/>
              </a:lnSpc>
              <a:spcBef>
                <a:spcPts val="37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order</a:t>
            </a:r>
            <a:r>
              <a:rPr sz="1400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 are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damaged,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proto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col detects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this</a:t>
            </a:r>
            <a:r>
              <a:rPr sz="1400" kern="0" spc="-8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and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takes necessary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corrective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actions.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74" name="textbox 74"/>
          <p:cNvSpPr/>
          <p:nvPr/>
        </p:nvSpPr>
        <p:spPr>
          <a:xfrm>
            <a:off x="5842652" y="4235284"/>
            <a:ext cx="3862070" cy="1844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700" kern="0" spc="5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Acknowledgmen</a:t>
            </a:r>
            <a:r>
              <a:rPr sz="1700" kern="0" spc="4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t Handling</a:t>
            </a:r>
            <a:endParaRPr sz="1700" dirty="0">
              <a:latin typeface="Lora"/>
              <a:ea typeface="Lora"/>
              <a:cs typeface="Lora"/>
            </a:endParaRPr>
          </a:p>
          <a:p>
            <a:pPr marL="18415" algn="l" rtl="0" eaLnBrk="0">
              <a:lnSpc>
                <a:spcPts val="1805"/>
              </a:lnSpc>
              <a:spcBef>
                <a:spcPts val="1180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GBN protocol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ensures reli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ability by using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marL="22860" algn="l" rtl="0" eaLnBrk="0">
              <a:lnSpc>
                <a:spcPts val="1805"/>
              </a:lnSpc>
              <a:spcBef>
                <a:spcPts val="515"/>
              </a:spcBef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acknowledgments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for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rames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sent. If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frame's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05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590" indent="635" algn="l" rtl="0" eaLnBrk="0">
              <a:lnSpc>
                <a:spcPct val="133000"/>
              </a:lnSpc>
              <a:spcBef>
                <a:spcPts val="0"/>
              </a:spcBef>
            </a:pP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acknowled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gment is not received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within 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timeout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period, all</a:t>
            </a:r>
            <a:r>
              <a:rPr sz="1400" kern="0" spc="-7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frames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from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unacknowledged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onwards are retr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ansmitted.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76" name="textbox 76"/>
          <p:cNvSpPr/>
          <p:nvPr/>
        </p:nvSpPr>
        <p:spPr>
          <a:xfrm>
            <a:off x="1663543" y="2814221"/>
            <a:ext cx="4502784" cy="483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Design an</a:t>
            </a:r>
            <a:r>
              <a:rPr sz="3500" kern="0" spc="1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d</a:t>
            </a:r>
            <a:r>
              <a:rPr sz="3500" kern="0" spc="2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3500" kern="0" spc="1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Structure</a:t>
            </a:r>
            <a:endParaRPr sz="3500" dirty="0">
              <a:latin typeface="Lora"/>
              <a:ea typeface="Lora"/>
              <a:cs typeface="Lora"/>
            </a:endParaRPr>
          </a:p>
        </p:txBody>
      </p:sp>
      <p:pic>
        <p:nvPicPr>
          <p:cNvPr id="78" name="picture 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852998" y="3683609"/>
            <a:ext cx="364032" cy="318528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78724" y="3660861"/>
            <a:ext cx="318515" cy="361647"/>
          </a:xfrm>
          <a:prstGeom prst="rect">
            <a:avLst/>
          </a:prstGeom>
        </p:spPr>
      </p:pic>
      <p:sp>
        <p:nvSpPr>
          <p:cNvPr id="82" name="textbox 82"/>
          <p:cNvSpPr/>
          <p:nvPr/>
        </p:nvSpPr>
        <p:spPr>
          <a:xfrm>
            <a:off x="5491276" y="7184847"/>
            <a:ext cx="458469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21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04705" y="6718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 84"/>
          <p:cNvSpPr/>
          <p:nvPr/>
        </p:nvSpPr>
        <p:spPr>
          <a:xfrm>
            <a:off x="0" y="1167384"/>
            <a:ext cx="11430000" cy="644042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6" name="textbox 86"/>
          <p:cNvSpPr/>
          <p:nvPr/>
        </p:nvSpPr>
        <p:spPr>
          <a:xfrm>
            <a:off x="1648981" y="2795196"/>
            <a:ext cx="7155180" cy="32372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670" algn="l" rtl="0" eaLnBrk="0">
              <a:lnSpc>
                <a:spcPct val="86000"/>
              </a:lnSpc>
            </a:pPr>
            <a:r>
              <a:rPr sz="35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Implementation I</a:t>
            </a: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nsights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3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685" algn="l" rtl="0" eaLnBrk="0">
              <a:lnSpc>
                <a:spcPct val="85000"/>
              </a:lnSpc>
              <a:spcBef>
                <a:spcPts val="520"/>
              </a:spcBef>
            </a:pPr>
            <a:r>
              <a:rPr sz="1700" b="1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Languages: </a:t>
            </a:r>
            <a:r>
              <a:rPr sz="17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Python</a:t>
            </a:r>
            <a:r>
              <a:rPr sz="17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3.8</a:t>
            </a:r>
            <a:endParaRPr sz="17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6985" algn="l" rtl="0" eaLnBrk="0">
              <a:lnSpc>
                <a:spcPct val="128000"/>
              </a:lnSpc>
              <a:spcBef>
                <a:spcPts val="520"/>
              </a:spcBef>
            </a:pPr>
            <a:r>
              <a:rPr sz="1700" b="1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Libraries: </a:t>
            </a:r>
            <a:r>
              <a:rPr sz="17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Seab</a:t>
            </a:r>
            <a:r>
              <a:rPr sz="17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orn 0.11.2, matplotlib</a:t>
            </a:r>
            <a:r>
              <a:rPr sz="17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3.4.3, numpy 1.21.2, pandas 1.3.5, csv,</a:t>
            </a:r>
            <a:r>
              <a:rPr sz="17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configparser</a:t>
            </a:r>
            <a:r>
              <a:rPr sz="17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,</a:t>
            </a:r>
            <a:r>
              <a:rPr sz="1700" kern="0" spc="-1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socket,</a:t>
            </a:r>
            <a:r>
              <a:rPr sz="17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threading,</a:t>
            </a:r>
            <a:r>
              <a:rPr sz="1700" kern="0" spc="-1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time, random, math.</a:t>
            </a:r>
            <a:endParaRPr sz="17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6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  <a:spcBef>
                <a:spcPts val="520"/>
              </a:spcBef>
            </a:pPr>
            <a:r>
              <a:rPr sz="1700" b="1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OS:</a:t>
            </a:r>
            <a:r>
              <a:rPr sz="1700" b="1" kern="0" spc="-10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700" kern="0" spc="-4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Window</a:t>
            </a:r>
            <a:r>
              <a:rPr sz="1700" kern="0" spc="-5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 10</a:t>
            </a:r>
            <a:endParaRPr sz="17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  <a:p>
            <a:pPr algn="l" rtl="0" eaLnBrk="0">
              <a:lnSpc>
                <a:spcPct val="19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685" algn="l" rtl="0" eaLnBrk="0">
              <a:lnSpc>
                <a:spcPct val="85000"/>
              </a:lnSpc>
              <a:spcBef>
                <a:spcPts val="0"/>
              </a:spcBef>
            </a:pPr>
            <a:r>
              <a:rPr sz="1700" b="1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IDE: </a:t>
            </a:r>
            <a:r>
              <a:rPr sz="1700" kern="0" spc="-6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PyChar</a:t>
            </a:r>
            <a:r>
              <a:rPr sz="1700" kern="0" spc="-7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m</a:t>
            </a:r>
            <a:endParaRPr sz="17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88" name="textbox 88"/>
          <p:cNvSpPr/>
          <p:nvPr/>
        </p:nvSpPr>
        <p:spPr>
          <a:xfrm>
            <a:off x="5490057" y="7184847"/>
            <a:ext cx="459740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22)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733915" y="67183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5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 90"/>
          <p:cNvSpPr/>
          <p:nvPr/>
        </p:nvSpPr>
        <p:spPr>
          <a:xfrm>
            <a:off x="0" y="56391"/>
            <a:ext cx="11430000" cy="8662413"/>
          </a:xfrm>
          <a:prstGeom prst="rect">
            <a:avLst/>
          </a:prstGeom>
          <a:solidFill>
            <a:srgbClr val="FDF5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55965" y="2016900"/>
            <a:ext cx="7175868" cy="5120182"/>
          </a:xfrm>
          <a:prstGeom prst="rect">
            <a:avLst/>
          </a:prstGeom>
        </p:spPr>
      </p:pic>
      <p:sp>
        <p:nvSpPr>
          <p:cNvPr id="94" name="textbox 94"/>
          <p:cNvSpPr/>
          <p:nvPr/>
        </p:nvSpPr>
        <p:spPr>
          <a:xfrm>
            <a:off x="1646159" y="7366968"/>
            <a:ext cx="8140700" cy="8756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-635" algn="l" rtl="0" eaLnBrk="0">
              <a:lnSpc>
                <a:spcPct val="133000"/>
              </a:lnSpc>
            </a:pP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Samples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of h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ow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system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generates Protocol Data Unit (PDU)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frames are provided.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3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The PDU composition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includes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essential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elements lik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</a:t>
            </a:r>
            <a:r>
              <a:rPr sz="1400" kern="0" spc="-1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sequence numbers and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checksums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to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ensure reliability and integrity</a:t>
            </a:r>
            <a:r>
              <a:rPr sz="1400" kern="0" spc="-9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during</a:t>
            </a:r>
            <a:r>
              <a:rPr sz="1400" kern="0" spc="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data</a:t>
            </a:r>
            <a:r>
              <a:rPr sz="1400" kern="0" spc="-1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</a:t>
            </a:r>
            <a:r>
              <a:rPr sz="1400" kern="0" spc="-1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transmissi</a:t>
            </a:r>
            <a:r>
              <a:rPr sz="1400" kern="0" spc="-20" dirty="0">
                <a:solidFill>
                  <a:srgbClr val="3A362F">
                    <a:alpha val="100000"/>
                  </a:srgbClr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on.</a:t>
            </a:r>
            <a:endParaRPr sz="1400" dirty="0"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96" name="textbox 96"/>
          <p:cNvSpPr/>
          <p:nvPr/>
        </p:nvSpPr>
        <p:spPr>
          <a:xfrm>
            <a:off x="1651343" y="646827"/>
            <a:ext cx="5189854" cy="11042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765" algn="l" rtl="0" eaLnBrk="0">
              <a:lnSpc>
                <a:spcPct val="86000"/>
              </a:lnSpc>
            </a:pPr>
            <a:r>
              <a:rPr sz="3500" kern="0" spc="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Implementation I</a:t>
            </a:r>
            <a:r>
              <a:rPr sz="3500" kern="0" spc="2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nsights</a:t>
            </a:r>
            <a:endParaRPr sz="3500" dirty="0">
              <a:latin typeface="Lora"/>
              <a:ea typeface="Lora"/>
              <a:cs typeface="Lora"/>
            </a:endParaRPr>
          </a:p>
          <a:p>
            <a:pPr algn="l" rtl="0" eaLnBrk="0">
              <a:lnSpc>
                <a:spcPct val="18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  <a:spcBef>
                <a:spcPts val="5"/>
              </a:spcBef>
            </a:pPr>
            <a:r>
              <a:rPr sz="21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Generate</a:t>
            </a:r>
            <a:r>
              <a:rPr sz="2100" kern="0" spc="13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 </a:t>
            </a:r>
            <a:r>
              <a:rPr sz="2100" kern="0" spc="0" dirty="0">
                <a:solidFill>
                  <a:srgbClr val="37512E">
                    <a:alpha val="100000"/>
                  </a:srgbClr>
                </a:solidFill>
                <a:latin typeface="Lora"/>
                <a:ea typeface="Lora"/>
                <a:cs typeface="Lora"/>
              </a:rPr>
              <a:t>PDU</a:t>
            </a:r>
            <a:endParaRPr sz="2100" dirty="0">
              <a:latin typeface="Lora"/>
              <a:ea typeface="Lora"/>
              <a:cs typeface="Lora"/>
            </a:endParaRPr>
          </a:p>
        </p:txBody>
      </p:sp>
      <p:sp>
        <p:nvSpPr>
          <p:cNvPr id="98" name="textbox 98"/>
          <p:cNvSpPr/>
          <p:nvPr/>
        </p:nvSpPr>
        <p:spPr>
          <a:xfrm>
            <a:off x="5490260" y="8295843"/>
            <a:ext cx="459740" cy="2305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9/25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录音 (23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5330" y="64706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ODc3NTAxZTdiN2UzODhlOTRiZWM2MTJmMzA4MDAzNmMifQ==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12858</Words>
  <Application>WPS 演示</Application>
  <PresentationFormat/>
  <Paragraphs>320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Arial</vt:lpstr>
      <vt:lpstr>Lora</vt:lpstr>
      <vt:lpstr>Tahoma</vt:lpstr>
      <vt:lpstr>微软雅黑</vt:lpstr>
      <vt:lpstr>Arial Unicode MS</vt:lpstr>
      <vt:lpstr>Calibri</vt:lpstr>
      <vt:lpstr>Wingdings</vt:lpstr>
      <vt:lpstr>+中文正文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/>
  <cp:lastModifiedBy>Toyo</cp:lastModifiedBy>
  <cp:revision>2</cp:revision>
  <dcterms:created xsi:type="dcterms:W3CDTF">2024-04-12T03:01:39Z</dcterms:created>
  <dcterms:modified xsi:type="dcterms:W3CDTF">2024-04-12T03:07:05Z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wqlLaW5nc29mdCBQREYgdG8gV1BTIDEwMA</vt:lpwstr>
  </property>
  <property fmtid="{D5CDD505-2E9C-101B-9397-08002B2CF9AE}" pid="3" name="Created">
    <vt:filetime>2024-04-11T16:53:14Z</vt:filetime>
  </property>
  <property fmtid="{D5CDD505-2E9C-101B-9397-08002B2CF9AE}" pid="4" name="ICV">
    <vt:lpwstr>0F4852989A6D49C2958F763CB03F7994_12</vt:lpwstr>
  </property>
  <property fmtid="{D5CDD505-2E9C-101B-9397-08002B2CF9AE}" pid="5" name="KSOProductBuildVer">
    <vt:lpwstr>2052-12.1.0.16417</vt:lpwstr>
  </property>
</Properties>
</file>